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93" r:id="rId2"/>
    <p:sldId id="352" r:id="rId3"/>
    <p:sldId id="371" r:id="rId4"/>
    <p:sldId id="373" r:id="rId5"/>
    <p:sldId id="370" r:id="rId6"/>
    <p:sldId id="372" r:id="rId7"/>
    <p:sldId id="376" r:id="rId8"/>
    <p:sldId id="368" r:id="rId9"/>
    <p:sldId id="375" r:id="rId10"/>
    <p:sldId id="380" r:id="rId11"/>
    <p:sldId id="374" r:id="rId12"/>
    <p:sldId id="379" r:id="rId13"/>
    <p:sldId id="383" r:id="rId14"/>
    <p:sldId id="378" r:id="rId15"/>
    <p:sldId id="382" r:id="rId16"/>
    <p:sldId id="385" r:id="rId17"/>
    <p:sldId id="384" r:id="rId18"/>
    <p:sldId id="377" r:id="rId19"/>
    <p:sldId id="388" r:id="rId20"/>
    <p:sldId id="389" r:id="rId21"/>
    <p:sldId id="390" r:id="rId22"/>
    <p:sldId id="391" r:id="rId23"/>
    <p:sldId id="392" r:id="rId24"/>
    <p:sldId id="262" r:id="rId25"/>
  </p:sldIdLst>
  <p:sldSz cx="9144000" cy="6858000" type="screen4x3"/>
  <p:notesSz cx="7023100" cy="93091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ลักษณะ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ไม่มีลักษณะ ไม่มีเส้นตาราง">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ไม่มีลักษณะ, เส้นตาราง">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45" autoAdjust="0"/>
  </p:normalViewPr>
  <p:slideViewPr>
    <p:cSldViewPr>
      <p:cViewPr varScale="1">
        <p:scale>
          <a:sx n="78" d="100"/>
          <a:sy n="78" d="100"/>
        </p:scale>
        <p:origin x="1594"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3" d="100"/>
          <a:sy n="53" d="100"/>
        </p:scale>
        <p:origin x="-265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1" y="1"/>
            <a:ext cx="3043343" cy="465455"/>
          </a:xfrm>
          <a:prstGeom prst="rect">
            <a:avLst/>
          </a:prstGeom>
        </p:spPr>
        <p:txBody>
          <a:bodyPr vert="horz" lIns="95690" tIns="47845" rIns="95690" bIns="47845" rtlCol="0"/>
          <a:lstStyle>
            <a:lvl1pPr algn="l">
              <a:defRPr sz="1300"/>
            </a:lvl1pPr>
          </a:lstStyle>
          <a:p>
            <a:endParaRPr lang="th-TH"/>
          </a:p>
        </p:txBody>
      </p:sp>
      <p:sp>
        <p:nvSpPr>
          <p:cNvPr id="4" name="ตัวยึดท้ายกระดาษ 3"/>
          <p:cNvSpPr>
            <a:spLocks noGrp="1"/>
          </p:cNvSpPr>
          <p:nvPr>
            <p:ph type="ftr" sz="quarter" idx="2"/>
          </p:nvPr>
        </p:nvSpPr>
        <p:spPr>
          <a:xfrm>
            <a:off x="1" y="8842031"/>
            <a:ext cx="3043343" cy="465455"/>
          </a:xfrm>
          <a:prstGeom prst="rect">
            <a:avLst/>
          </a:prstGeom>
        </p:spPr>
        <p:txBody>
          <a:bodyPr vert="horz" lIns="95690" tIns="47845" rIns="95690" bIns="47845" rtlCol="0" anchor="b"/>
          <a:lstStyle>
            <a:lvl1pPr algn="l">
              <a:defRPr sz="1300"/>
            </a:lvl1pPr>
          </a:lstStyle>
          <a:p>
            <a:endParaRPr lang="th-TH"/>
          </a:p>
        </p:txBody>
      </p:sp>
      <p:sp>
        <p:nvSpPr>
          <p:cNvPr id="5" name="ตัวยึดหมายเลขภาพนิ่ง 4"/>
          <p:cNvSpPr>
            <a:spLocks noGrp="1"/>
          </p:cNvSpPr>
          <p:nvPr>
            <p:ph type="sldNum" sz="quarter" idx="3"/>
          </p:nvPr>
        </p:nvSpPr>
        <p:spPr>
          <a:xfrm>
            <a:off x="3978132" y="8842031"/>
            <a:ext cx="3043343" cy="465455"/>
          </a:xfrm>
          <a:prstGeom prst="rect">
            <a:avLst/>
          </a:prstGeom>
        </p:spPr>
        <p:txBody>
          <a:bodyPr vert="horz" lIns="95690" tIns="47845" rIns="95690" bIns="47845" rtlCol="0" anchor="b"/>
          <a:lstStyle>
            <a:lvl1pPr algn="r">
              <a:defRPr sz="1300"/>
            </a:lvl1pPr>
          </a:lstStyle>
          <a:p>
            <a:fld id="{B29CB9B8-D8EF-4EAD-BF24-29AC4C536F7F}" type="slidenum">
              <a:rPr lang="th-TH" smtClean="0"/>
              <a:pPr/>
              <a:t>‹#›</a:t>
            </a:fld>
            <a:endParaRPr lang="th-TH"/>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1" y="1"/>
            <a:ext cx="3043343" cy="465455"/>
          </a:xfrm>
          <a:prstGeom prst="rect">
            <a:avLst/>
          </a:prstGeom>
        </p:spPr>
        <p:txBody>
          <a:bodyPr vert="horz" lIns="95690" tIns="47845" rIns="95690" bIns="47845" rtlCol="0"/>
          <a:lstStyle>
            <a:lvl1pPr algn="l">
              <a:defRPr sz="1300"/>
            </a:lvl1pPr>
          </a:lstStyle>
          <a:p>
            <a:endParaRPr lang="th-TH"/>
          </a:p>
        </p:txBody>
      </p:sp>
      <p:sp>
        <p:nvSpPr>
          <p:cNvPr id="3" name="ตัวยึดวันที่ 2"/>
          <p:cNvSpPr>
            <a:spLocks noGrp="1"/>
          </p:cNvSpPr>
          <p:nvPr>
            <p:ph type="dt" idx="1"/>
          </p:nvPr>
        </p:nvSpPr>
        <p:spPr>
          <a:xfrm>
            <a:off x="3978132" y="1"/>
            <a:ext cx="3043343" cy="465455"/>
          </a:xfrm>
          <a:prstGeom prst="rect">
            <a:avLst/>
          </a:prstGeom>
        </p:spPr>
        <p:txBody>
          <a:bodyPr vert="horz" lIns="95690" tIns="47845" rIns="95690" bIns="47845" rtlCol="0"/>
          <a:lstStyle>
            <a:lvl1pPr algn="r">
              <a:defRPr sz="1300"/>
            </a:lvl1pPr>
          </a:lstStyle>
          <a:p>
            <a:fld id="{0E8000FC-CDCD-4F15-A918-BDEED0EE8E69}" type="datetimeFigureOut">
              <a:rPr lang="th-TH" smtClean="0"/>
              <a:pPr/>
              <a:t>23/07/66</a:t>
            </a:fld>
            <a:endParaRPr lang="th-TH"/>
          </a:p>
        </p:txBody>
      </p:sp>
      <p:sp>
        <p:nvSpPr>
          <p:cNvPr id="4" name="ตัวยึดรูปบนภาพนิ่ง 3"/>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5690" tIns="47845" rIns="95690" bIns="47845" rtlCol="0" anchor="ctr"/>
          <a:lstStyle/>
          <a:p>
            <a:endParaRPr lang="th-TH"/>
          </a:p>
        </p:txBody>
      </p:sp>
      <p:sp>
        <p:nvSpPr>
          <p:cNvPr id="5" name="ตัวยึดบันทึกย่อ 4"/>
          <p:cNvSpPr>
            <a:spLocks noGrp="1"/>
          </p:cNvSpPr>
          <p:nvPr>
            <p:ph type="body" sz="quarter" idx="3"/>
          </p:nvPr>
        </p:nvSpPr>
        <p:spPr>
          <a:xfrm>
            <a:off x="702310" y="4421823"/>
            <a:ext cx="5618480" cy="4189095"/>
          </a:xfrm>
          <a:prstGeom prst="rect">
            <a:avLst/>
          </a:prstGeom>
        </p:spPr>
        <p:txBody>
          <a:bodyPr vert="horz" lIns="95690" tIns="47845" rIns="95690" bIns="47845" rtlCol="0">
            <a:normAutofit/>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6" name="ตัวยึดท้ายกระดาษ 5"/>
          <p:cNvSpPr>
            <a:spLocks noGrp="1"/>
          </p:cNvSpPr>
          <p:nvPr>
            <p:ph type="ftr" sz="quarter" idx="4"/>
          </p:nvPr>
        </p:nvSpPr>
        <p:spPr>
          <a:xfrm>
            <a:off x="1" y="8842031"/>
            <a:ext cx="3043343" cy="465455"/>
          </a:xfrm>
          <a:prstGeom prst="rect">
            <a:avLst/>
          </a:prstGeom>
        </p:spPr>
        <p:txBody>
          <a:bodyPr vert="horz" lIns="95690" tIns="47845" rIns="95690" bIns="47845" rtlCol="0" anchor="b"/>
          <a:lstStyle>
            <a:lvl1pPr algn="l">
              <a:defRPr sz="1300"/>
            </a:lvl1pPr>
          </a:lstStyle>
          <a:p>
            <a:endParaRPr lang="th-TH"/>
          </a:p>
        </p:txBody>
      </p:sp>
      <p:sp>
        <p:nvSpPr>
          <p:cNvPr id="7" name="ตัวยึดหมายเลขภาพนิ่ง 6"/>
          <p:cNvSpPr>
            <a:spLocks noGrp="1"/>
          </p:cNvSpPr>
          <p:nvPr>
            <p:ph type="sldNum" sz="quarter" idx="5"/>
          </p:nvPr>
        </p:nvSpPr>
        <p:spPr>
          <a:xfrm>
            <a:off x="3978132" y="8842031"/>
            <a:ext cx="3043343" cy="465455"/>
          </a:xfrm>
          <a:prstGeom prst="rect">
            <a:avLst/>
          </a:prstGeom>
        </p:spPr>
        <p:txBody>
          <a:bodyPr vert="horz" lIns="95690" tIns="47845" rIns="95690" bIns="47845" rtlCol="0" anchor="b"/>
          <a:lstStyle>
            <a:lvl1pPr algn="r">
              <a:defRPr sz="1300"/>
            </a:lvl1pPr>
          </a:lstStyle>
          <a:p>
            <a:fld id="{3E4C2618-65DA-40CA-9DD0-1184A0651499}" type="slidenum">
              <a:rPr lang="th-TH" smtClean="0"/>
              <a:pPr/>
              <a:t>‹#›</a:t>
            </a:fld>
            <a:endParaRPr lang="th-TH"/>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ยึดรูปบนภาพนิ่ง 1"/>
          <p:cNvSpPr>
            <a:spLocks noGrp="1" noRot="1" noChangeAspect="1"/>
          </p:cNvSpPr>
          <p:nvPr>
            <p:ph type="sldImg"/>
          </p:nvPr>
        </p:nvSpPr>
        <p:spPr/>
      </p:sp>
      <p:sp>
        <p:nvSpPr>
          <p:cNvPr id="3" name="ตัวยึดบันทึกย่อ 2"/>
          <p:cNvSpPr>
            <a:spLocks noGrp="1"/>
          </p:cNvSpPr>
          <p:nvPr>
            <p:ph type="body" idx="1"/>
          </p:nvPr>
        </p:nvSpPr>
        <p:spPr/>
        <p:txBody>
          <a:bodyPr>
            <a:normAutofit/>
          </a:bodyPr>
          <a:lstStyle/>
          <a:p>
            <a:endParaRPr lang="th-T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h-T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a:t>คลิกเพื่อแก้ไขลักษณะชื่อเรื่องต้นแบบ</a:t>
            </a:r>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a:t>คลิกเพื่อแก้ไขลักษณะชื่อเรื่องรองต้นแบบ</a:t>
            </a:r>
          </a:p>
        </p:txBody>
      </p:sp>
      <p:sp>
        <p:nvSpPr>
          <p:cNvPr id="4" name="ตัวยึดวันที่ 3"/>
          <p:cNvSpPr>
            <a:spLocks noGrp="1"/>
          </p:cNvSpPr>
          <p:nvPr>
            <p:ph type="dt" sz="half" idx="10"/>
          </p:nvPr>
        </p:nvSpPr>
        <p:spPr/>
        <p:txBody>
          <a:bodyPr/>
          <a:lstStyle/>
          <a:p>
            <a:fld id="{FC8008E1-128C-4FF0-9AE2-F18E5500045F}" type="datetime1">
              <a:rPr lang="th-TH" smtClean="0"/>
              <a:pPr/>
              <a:t>23/07/66</a:t>
            </a:fld>
            <a:endParaRPr lang="th-TH"/>
          </a:p>
        </p:txBody>
      </p:sp>
      <p:sp>
        <p:nvSpPr>
          <p:cNvPr id="5" name="ตัวยึดท้ายกระดาษ 4"/>
          <p:cNvSpPr>
            <a:spLocks noGrp="1"/>
          </p:cNvSpPr>
          <p:nvPr>
            <p:ph type="ftr" sz="quarter" idx="11"/>
          </p:nvPr>
        </p:nvSpPr>
        <p:spPr/>
        <p:txBody>
          <a:bodyPr/>
          <a:lstStyle/>
          <a:p>
            <a:r>
              <a:rPr lang="en-US"/>
              <a:t>204453: Pattern Recognition</a:t>
            </a:r>
            <a:endParaRPr lang="th-TH"/>
          </a:p>
        </p:txBody>
      </p:sp>
      <p:sp>
        <p:nvSpPr>
          <p:cNvPr id="6" name="ตัวยึดหมายเลขภาพนิ่ง 5"/>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p>
            <a:fld id="{F5B85DCA-B07B-4537-8FD9-D8ABDF0085E1}" type="datetime1">
              <a:rPr lang="th-TH" smtClean="0"/>
              <a:pPr/>
              <a:t>23/07/66</a:t>
            </a:fld>
            <a:endParaRPr lang="th-TH"/>
          </a:p>
        </p:txBody>
      </p:sp>
      <p:sp>
        <p:nvSpPr>
          <p:cNvPr id="5" name="ตัวยึดท้ายกระดาษ 4"/>
          <p:cNvSpPr>
            <a:spLocks noGrp="1"/>
          </p:cNvSpPr>
          <p:nvPr>
            <p:ph type="ftr" sz="quarter" idx="11"/>
          </p:nvPr>
        </p:nvSpPr>
        <p:spPr/>
        <p:txBody>
          <a:bodyPr/>
          <a:lstStyle/>
          <a:p>
            <a:r>
              <a:rPr lang="en-US"/>
              <a:t>204453: Pattern Recognition</a:t>
            </a:r>
            <a:endParaRPr lang="th-TH"/>
          </a:p>
        </p:txBody>
      </p:sp>
      <p:sp>
        <p:nvSpPr>
          <p:cNvPr id="6" name="ตัวยึดหมายเลขภาพนิ่ง 5"/>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a:t>คลิกเพื่อแก้ไขลักษณะชื่อเรื่องต้นแบบ</a:t>
            </a:r>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p>
            <a:fld id="{B6390992-CAFB-4189-8767-283CB2B627A0}" type="datetime1">
              <a:rPr lang="th-TH" smtClean="0"/>
              <a:pPr/>
              <a:t>23/07/66</a:t>
            </a:fld>
            <a:endParaRPr lang="th-TH"/>
          </a:p>
        </p:txBody>
      </p:sp>
      <p:sp>
        <p:nvSpPr>
          <p:cNvPr id="5" name="ตัวยึดท้ายกระดาษ 4"/>
          <p:cNvSpPr>
            <a:spLocks noGrp="1"/>
          </p:cNvSpPr>
          <p:nvPr>
            <p:ph type="ftr" sz="quarter" idx="11"/>
          </p:nvPr>
        </p:nvSpPr>
        <p:spPr/>
        <p:txBody>
          <a:bodyPr/>
          <a:lstStyle/>
          <a:p>
            <a:r>
              <a:rPr lang="en-US"/>
              <a:t>204453: Pattern Recognition</a:t>
            </a:r>
            <a:endParaRPr lang="th-TH"/>
          </a:p>
        </p:txBody>
      </p:sp>
      <p:sp>
        <p:nvSpPr>
          <p:cNvPr id="6" name="ตัวยึดหมายเลขภาพนิ่ง 5"/>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idx="1"/>
          </p:nvPr>
        </p:nvSpPr>
        <p:spPr/>
        <p:txBody>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10"/>
          </p:nvPr>
        </p:nvSpPr>
        <p:spPr/>
        <p:txBody>
          <a:bodyPr/>
          <a:lstStyle/>
          <a:p>
            <a:fld id="{D6D7F394-6E0E-45FE-A730-FBCE7D04D5C7}" type="datetime1">
              <a:rPr lang="th-TH" smtClean="0"/>
              <a:pPr/>
              <a:t>23/07/66</a:t>
            </a:fld>
            <a:endParaRPr lang="th-TH"/>
          </a:p>
        </p:txBody>
      </p:sp>
      <p:sp>
        <p:nvSpPr>
          <p:cNvPr id="5" name="ตัวยึดท้ายกระดาษ 4"/>
          <p:cNvSpPr>
            <a:spLocks noGrp="1"/>
          </p:cNvSpPr>
          <p:nvPr>
            <p:ph type="ftr" sz="quarter" idx="11"/>
          </p:nvPr>
        </p:nvSpPr>
        <p:spPr/>
        <p:txBody>
          <a:bodyPr/>
          <a:lstStyle/>
          <a:p>
            <a:r>
              <a:rPr lang="en-US"/>
              <a:t>204453: Pattern Recognition</a:t>
            </a:r>
            <a:endParaRPr lang="th-TH" dirty="0"/>
          </a:p>
        </p:txBody>
      </p:sp>
      <p:sp>
        <p:nvSpPr>
          <p:cNvPr id="6" name="ตัวยึดหมายเลขภาพนิ่ง 5"/>
          <p:cNvSpPr>
            <a:spLocks noGrp="1"/>
          </p:cNvSpPr>
          <p:nvPr>
            <p:ph type="sldNum" sz="quarter" idx="12"/>
          </p:nvPr>
        </p:nvSpPr>
        <p:spPr/>
        <p:txBody>
          <a:bodyPr/>
          <a:lstStyle/>
          <a:p>
            <a:fld id="{61DCBBE1-314B-45E7-A14D-E54A756E973C}" type="slidenum">
              <a:rPr lang="th-TH" smtClean="0"/>
              <a:pPr/>
              <a:t>‹#›</a:t>
            </a:fld>
            <a:endParaRPr lang="th-T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คลิกเพื่อแก้ไขลักษณะของข้อความต้นแบบ</a:t>
            </a:r>
          </a:p>
        </p:txBody>
      </p:sp>
      <p:sp>
        <p:nvSpPr>
          <p:cNvPr id="4" name="ตัวยึดวันที่ 3"/>
          <p:cNvSpPr>
            <a:spLocks noGrp="1"/>
          </p:cNvSpPr>
          <p:nvPr>
            <p:ph type="dt" sz="half" idx="10"/>
          </p:nvPr>
        </p:nvSpPr>
        <p:spPr/>
        <p:txBody>
          <a:bodyPr/>
          <a:lstStyle/>
          <a:p>
            <a:fld id="{C20E1B0C-2FC4-4E87-8A36-9D4E0C4034DE}" type="datetime1">
              <a:rPr lang="th-TH" smtClean="0"/>
              <a:pPr/>
              <a:t>23/07/66</a:t>
            </a:fld>
            <a:endParaRPr lang="th-TH"/>
          </a:p>
        </p:txBody>
      </p:sp>
      <p:sp>
        <p:nvSpPr>
          <p:cNvPr id="5" name="ตัวยึดท้ายกระดาษ 4"/>
          <p:cNvSpPr>
            <a:spLocks noGrp="1"/>
          </p:cNvSpPr>
          <p:nvPr>
            <p:ph type="ftr" sz="quarter" idx="11"/>
          </p:nvPr>
        </p:nvSpPr>
        <p:spPr/>
        <p:txBody>
          <a:bodyPr/>
          <a:lstStyle/>
          <a:p>
            <a:r>
              <a:rPr lang="en-US"/>
              <a:t>204453: Pattern Recognition</a:t>
            </a:r>
            <a:endParaRPr lang="th-TH"/>
          </a:p>
        </p:txBody>
      </p:sp>
      <p:sp>
        <p:nvSpPr>
          <p:cNvPr id="6" name="ตัวยึดหมายเลขภาพนิ่ง 5"/>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วันที่ 4"/>
          <p:cNvSpPr>
            <a:spLocks noGrp="1"/>
          </p:cNvSpPr>
          <p:nvPr>
            <p:ph type="dt" sz="half" idx="10"/>
          </p:nvPr>
        </p:nvSpPr>
        <p:spPr/>
        <p:txBody>
          <a:bodyPr/>
          <a:lstStyle/>
          <a:p>
            <a:fld id="{744314C0-6C2A-4DDD-8C9E-BC68D0EECF35}" type="datetime1">
              <a:rPr lang="th-TH" smtClean="0"/>
              <a:pPr/>
              <a:t>23/07/66</a:t>
            </a:fld>
            <a:endParaRPr lang="th-TH"/>
          </a:p>
        </p:txBody>
      </p:sp>
      <p:sp>
        <p:nvSpPr>
          <p:cNvPr id="6" name="ตัวยึดท้ายกระดาษ 5"/>
          <p:cNvSpPr>
            <a:spLocks noGrp="1"/>
          </p:cNvSpPr>
          <p:nvPr>
            <p:ph type="ftr" sz="quarter" idx="11"/>
          </p:nvPr>
        </p:nvSpPr>
        <p:spPr/>
        <p:txBody>
          <a:bodyPr/>
          <a:lstStyle/>
          <a:p>
            <a:r>
              <a:rPr lang="en-US"/>
              <a:t>204453: Pattern Recognition</a:t>
            </a:r>
            <a:endParaRPr lang="th-TH"/>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ยึดวันที่ 6"/>
          <p:cNvSpPr>
            <a:spLocks noGrp="1"/>
          </p:cNvSpPr>
          <p:nvPr>
            <p:ph type="dt" sz="half" idx="10"/>
          </p:nvPr>
        </p:nvSpPr>
        <p:spPr/>
        <p:txBody>
          <a:bodyPr/>
          <a:lstStyle/>
          <a:p>
            <a:fld id="{3CDAB8DF-B40E-48EB-BF57-BCD989229DC6}" type="datetime1">
              <a:rPr lang="th-TH" smtClean="0"/>
              <a:pPr/>
              <a:t>23/07/66</a:t>
            </a:fld>
            <a:endParaRPr lang="th-TH"/>
          </a:p>
        </p:txBody>
      </p:sp>
      <p:sp>
        <p:nvSpPr>
          <p:cNvPr id="8" name="ตัวยึดท้ายกระดาษ 7"/>
          <p:cNvSpPr>
            <a:spLocks noGrp="1"/>
          </p:cNvSpPr>
          <p:nvPr>
            <p:ph type="ftr" sz="quarter" idx="11"/>
          </p:nvPr>
        </p:nvSpPr>
        <p:spPr/>
        <p:txBody>
          <a:bodyPr/>
          <a:lstStyle/>
          <a:p>
            <a:r>
              <a:rPr lang="en-US"/>
              <a:t>204453: Pattern Recognition</a:t>
            </a:r>
            <a:endParaRPr lang="th-TH"/>
          </a:p>
        </p:txBody>
      </p:sp>
      <p:sp>
        <p:nvSpPr>
          <p:cNvPr id="9" name="ตัวยึดหมายเลขภาพนิ่ง 8"/>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คลิกเพื่อแก้ไขลักษณะชื่อเรื่องต้นแบบ</a:t>
            </a:r>
          </a:p>
        </p:txBody>
      </p:sp>
      <p:sp>
        <p:nvSpPr>
          <p:cNvPr id="3" name="ตัวยึดวันที่ 2"/>
          <p:cNvSpPr>
            <a:spLocks noGrp="1"/>
          </p:cNvSpPr>
          <p:nvPr>
            <p:ph type="dt" sz="half" idx="10"/>
          </p:nvPr>
        </p:nvSpPr>
        <p:spPr/>
        <p:txBody>
          <a:bodyPr/>
          <a:lstStyle/>
          <a:p>
            <a:fld id="{6DE05A24-57F5-4CF9-A54E-70B5EE787FCA}" type="datetime1">
              <a:rPr lang="th-TH" smtClean="0"/>
              <a:pPr/>
              <a:t>23/07/66</a:t>
            </a:fld>
            <a:endParaRPr lang="th-TH"/>
          </a:p>
        </p:txBody>
      </p:sp>
      <p:sp>
        <p:nvSpPr>
          <p:cNvPr id="4" name="ตัวยึดท้ายกระดาษ 3"/>
          <p:cNvSpPr>
            <a:spLocks noGrp="1"/>
          </p:cNvSpPr>
          <p:nvPr>
            <p:ph type="ftr" sz="quarter" idx="11"/>
          </p:nvPr>
        </p:nvSpPr>
        <p:spPr/>
        <p:txBody>
          <a:bodyPr/>
          <a:lstStyle/>
          <a:p>
            <a:r>
              <a:rPr lang="en-US"/>
              <a:t>204453: Pattern Recognition</a:t>
            </a:r>
            <a:endParaRPr lang="th-TH"/>
          </a:p>
        </p:txBody>
      </p:sp>
      <p:sp>
        <p:nvSpPr>
          <p:cNvPr id="5" name="ตัวยึดหมายเลขภาพนิ่ง 4"/>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p>
            <a:fld id="{6E8EB10A-2657-4C2B-8291-D7F5C8F76834}" type="datetime1">
              <a:rPr lang="th-TH" smtClean="0"/>
              <a:pPr/>
              <a:t>23/07/66</a:t>
            </a:fld>
            <a:endParaRPr lang="th-TH"/>
          </a:p>
        </p:txBody>
      </p:sp>
      <p:sp>
        <p:nvSpPr>
          <p:cNvPr id="3" name="ตัวยึดท้ายกระดาษ 2"/>
          <p:cNvSpPr>
            <a:spLocks noGrp="1"/>
          </p:cNvSpPr>
          <p:nvPr>
            <p:ph type="ftr" sz="quarter" idx="11"/>
          </p:nvPr>
        </p:nvSpPr>
        <p:spPr/>
        <p:txBody>
          <a:bodyPr/>
          <a:lstStyle/>
          <a:p>
            <a:r>
              <a:rPr lang="en-US"/>
              <a:t>204453: Pattern Recognition</a:t>
            </a:r>
            <a:endParaRPr lang="th-TH"/>
          </a:p>
        </p:txBody>
      </p:sp>
      <p:sp>
        <p:nvSpPr>
          <p:cNvPr id="4" name="ตัวยึดหมายเลขภาพนิ่ง 3"/>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a:t>คลิกเพื่อแก้ไขลักษณะชื่อเรื่องต้นแบบ</a:t>
            </a:r>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คลิกเพื่อแก้ไขลักษณะของข้อความต้นแบบ</a:t>
            </a:r>
          </a:p>
        </p:txBody>
      </p:sp>
      <p:sp>
        <p:nvSpPr>
          <p:cNvPr id="5" name="ตัวยึดวันที่ 4"/>
          <p:cNvSpPr>
            <a:spLocks noGrp="1"/>
          </p:cNvSpPr>
          <p:nvPr>
            <p:ph type="dt" sz="half" idx="10"/>
          </p:nvPr>
        </p:nvSpPr>
        <p:spPr/>
        <p:txBody>
          <a:bodyPr/>
          <a:lstStyle/>
          <a:p>
            <a:fld id="{850C2CE0-A797-4915-AF3C-464FB270E2F4}" type="datetime1">
              <a:rPr lang="th-TH" smtClean="0"/>
              <a:pPr/>
              <a:t>23/07/66</a:t>
            </a:fld>
            <a:endParaRPr lang="th-TH"/>
          </a:p>
        </p:txBody>
      </p:sp>
      <p:sp>
        <p:nvSpPr>
          <p:cNvPr id="6" name="ตัวยึดท้ายกระดาษ 5"/>
          <p:cNvSpPr>
            <a:spLocks noGrp="1"/>
          </p:cNvSpPr>
          <p:nvPr>
            <p:ph type="ftr" sz="quarter" idx="11"/>
          </p:nvPr>
        </p:nvSpPr>
        <p:spPr/>
        <p:txBody>
          <a:bodyPr/>
          <a:lstStyle/>
          <a:p>
            <a:r>
              <a:rPr lang="en-US"/>
              <a:t>204453: Pattern Recognition</a:t>
            </a:r>
            <a:endParaRPr lang="th-TH"/>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a:t>คลิกเพื่อแก้ไขลักษณะชื่อเรื่องต้นแบบ</a:t>
            </a:r>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คลิกเพื่อแก้ไขลักษณะของข้อความต้นแบบ</a:t>
            </a:r>
          </a:p>
        </p:txBody>
      </p:sp>
      <p:sp>
        <p:nvSpPr>
          <p:cNvPr id="5" name="ตัวยึดวันที่ 4"/>
          <p:cNvSpPr>
            <a:spLocks noGrp="1"/>
          </p:cNvSpPr>
          <p:nvPr>
            <p:ph type="dt" sz="half" idx="10"/>
          </p:nvPr>
        </p:nvSpPr>
        <p:spPr/>
        <p:txBody>
          <a:bodyPr/>
          <a:lstStyle/>
          <a:p>
            <a:fld id="{8B0E873D-9D11-4E07-B918-E3BE1EC81FCD}" type="datetime1">
              <a:rPr lang="th-TH" smtClean="0"/>
              <a:pPr/>
              <a:t>23/07/66</a:t>
            </a:fld>
            <a:endParaRPr lang="th-TH"/>
          </a:p>
        </p:txBody>
      </p:sp>
      <p:sp>
        <p:nvSpPr>
          <p:cNvPr id="6" name="ตัวยึดท้ายกระดาษ 5"/>
          <p:cNvSpPr>
            <a:spLocks noGrp="1"/>
          </p:cNvSpPr>
          <p:nvPr>
            <p:ph type="ftr" sz="quarter" idx="11"/>
          </p:nvPr>
        </p:nvSpPr>
        <p:spPr/>
        <p:txBody>
          <a:bodyPr/>
          <a:lstStyle/>
          <a:p>
            <a:r>
              <a:rPr lang="en-US"/>
              <a:t>204453: Pattern Recognition</a:t>
            </a:r>
            <a:endParaRPr lang="th-TH"/>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mtClean="0"/>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ชื่อเรื่อง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h-TH"/>
              <a:t>คลิกเพื่อแก้ไขลักษณะชื่อเรื่องต้นแบบ</a:t>
            </a:r>
          </a:p>
        </p:txBody>
      </p:sp>
      <p:sp>
        <p:nvSpPr>
          <p:cNvPr id="3" name="ตัวยึดข้อความ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ยึดวันที่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3BBE3-61F8-4195-A66B-CCD9B5138AE0}" type="datetime1">
              <a:rPr lang="th-TH" smtClean="0"/>
              <a:pPr/>
              <a:t>23/07/66</a:t>
            </a:fld>
            <a:endParaRPr lang="th-TH"/>
          </a:p>
        </p:txBody>
      </p:sp>
      <p:sp>
        <p:nvSpPr>
          <p:cNvPr id="5" name="ตัวยึดท้ายกระดา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204453: Pattern Recognition</a:t>
            </a:r>
            <a:endParaRPr lang="th-TH"/>
          </a:p>
        </p:txBody>
      </p:sp>
      <p:sp>
        <p:nvSpPr>
          <p:cNvPr id="6" name="ตัวยึดหมายเลขภาพนิ่ง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CBBE1-314B-45E7-A14D-E54A756E973C}" type="slidenum">
              <a:rPr lang="th-TH" smtClean="0"/>
              <a:pPr/>
              <a:t>‹#›</a:t>
            </a:fld>
            <a:endParaRPr lang="th-TH"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normAutofit/>
          </a:bodyPr>
          <a:lstStyle/>
          <a:p>
            <a:r>
              <a:rPr lang="en-US" dirty="0"/>
              <a:t>Pattern Recognition</a:t>
            </a:r>
            <a:br>
              <a:rPr lang="en-US" dirty="0"/>
            </a:br>
            <a:r>
              <a:rPr lang="en-US" dirty="0"/>
              <a:t>Chapter 4: </a:t>
            </a:r>
            <a:r>
              <a:rPr lang="en-US" dirty="0" err="1"/>
              <a:t>Bayes</a:t>
            </a:r>
            <a:r>
              <a:rPr lang="en-US" dirty="0"/>
              <a:t> Classifier</a:t>
            </a:r>
            <a:endParaRPr lang="th-TH" dirty="0"/>
          </a:p>
        </p:txBody>
      </p:sp>
      <p:sp>
        <p:nvSpPr>
          <p:cNvPr id="3" name="ชื่อเรื่องรอง 2"/>
          <p:cNvSpPr>
            <a:spLocks noGrp="1"/>
          </p:cNvSpPr>
          <p:nvPr>
            <p:ph type="subTitle" idx="1"/>
          </p:nvPr>
        </p:nvSpPr>
        <p:spPr>
          <a:xfrm>
            <a:off x="1371600" y="3886200"/>
            <a:ext cx="6400800" cy="1752600"/>
          </a:xfrm>
        </p:spPr>
        <p:txBody>
          <a:bodyPr>
            <a:normAutofit fontScale="85000" lnSpcReduction="20000"/>
          </a:bodyPr>
          <a:lstStyle/>
          <a:p>
            <a:r>
              <a:rPr lang="en-US"/>
              <a:t>Chumphol </a:t>
            </a:r>
            <a:r>
              <a:rPr lang="en-US" dirty="0"/>
              <a:t>Bunkhumpornpat</a:t>
            </a:r>
          </a:p>
          <a:p>
            <a:r>
              <a:rPr lang="en-US" dirty="0"/>
              <a:t>Department of Computer Science</a:t>
            </a:r>
          </a:p>
          <a:p>
            <a:r>
              <a:rPr lang="en-US" dirty="0"/>
              <a:t>Faculty of Science</a:t>
            </a:r>
          </a:p>
          <a:p>
            <a:r>
              <a:rPr lang="en-US" dirty="0"/>
              <a:t>Chiang Mai University</a:t>
            </a:r>
            <a:endParaRPr lang="th-TH" dirty="0"/>
          </a:p>
        </p:txBody>
      </p:sp>
      <p:pic>
        <p:nvPicPr>
          <p:cNvPr id="4" name="รูปภาพ 3" descr="logo.jpg"/>
          <p:cNvPicPr>
            <a:picLocks noChangeAspect="1"/>
          </p:cNvPicPr>
          <p:nvPr/>
        </p:nvPicPr>
        <p:blipFill>
          <a:blip r:embed="rId3" cstate="print"/>
          <a:stretch>
            <a:fillRect/>
          </a:stretch>
        </p:blipFill>
        <p:spPr>
          <a:xfrm>
            <a:off x="3762375" y="404664"/>
            <a:ext cx="1619250" cy="1619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2 (cont.)</a:t>
            </a:r>
            <a:endParaRPr lang="th-TH" dirty="0"/>
          </a:p>
        </p:txBody>
      </p:sp>
      <p:sp>
        <p:nvSpPr>
          <p:cNvPr id="3" name="ตัวยึดเนื้อหา 2"/>
          <p:cNvSpPr>
            <a:spLocks noGrp="1"/>
          </p:cNvSpPr>
          <p:nvPr>
            <p:ph idx="1"/>
          </p:nvPr>
        </p:nvSpPr>
        <p:spPr/>
        <p:txBody>
          <a:bodyPr>
            <a:normAutofit/>
          </a:bodyPr>
          <a:lstStyle/>
          <a:p>
            <a:r>
              <a:rPr lang="en-US" dirty="0"/>
              <a:t>The probability of error is 0.1, which is the probability that a road is not wet given that it has rained.</a:t>
            </a:r>
          </a:p>
          <a:p>
            <a:r>
              <a:rPr lang="en-US" dirty="0"/>
              <a:t>Requirements</a:t>
            </a:r>
          </a:p>
          <a:p>
            <a:pPr lvl="1"/>
            <a:r>
              <a:rPr lang="en-US" dirty="0"/>
              <a:t>P(H)</a:t>
            </a:r>
          </a:p>
          <a:p>
            <a:pPr lvl="1"/>
            <a:r>
              <a:rPr lang="en-US" dirty="0"/>
              <a:t>P(X|H)</a:t>
            </a:r>
          </a:p>
          <a:p>
            <a:pPr lvl="1"/>
            <a:r>
              <a:rPr lang="en-US" dirty="0"/>
              <a:t>P(X)</a:t>
            </a:r>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10</a:t>
            </a:fld>
            <a:endParaRPr lang="th-TH"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normAutofit/>
          </a:bodyPr>
          <a:lstStyle/>
          <a:p>
            <a:r>
              <a:rPr lang="en-US" sz="3600" dirty="0"/>
              <a:t>Classification Using Naive </a:t>
            </a:r>
            <a:r>
              <a:rPr lang="en-US" sz="3600" dirty="0" err="1"/>
              <a:t>Bayes</a:t>
            </a:r>
            <a:r>
              <a:rPr lang="en-US" sz="3600" dirty="0"/>
              <a:t> Classifier</a:t>
            </a:r>
            <a:endParaRPr lang="th-TH" sz="3600" dirty="0"/>
          </a:p>
        </p:txBody>
      </p:sp>
      <p:sp>
        <p:nvSpPr>
          <p:cNvPr id="3" name="ตัวยึดเนื้อหา 2"/>
          <p:cNvSpPr>
            <a:spLocks noGrp="1"/>
          </p:cNvSpPr>
          <p:nvPr>
            <p:ph idx="1"/>
          </p:nvPr>
        </p:nvSpPr>
        <p:spPr/>
        <p:txBody>
          <a:bodyPr>
            <a:normAutofit/>
          </a:bodyPr>
          <a:lstStyle/>
          <a:p>
            <a:r>
              <a:rPr lang="en-US" dirty="0"/>
              <a:t>Class-Conditionally Independent</a:t>
            </a:r>
          </a:p>
          <a:p>
            <a:r>
              <a:rPr lang="en-US" dirty="0"/>
              <a:t>It simplifies the computation (naive).</a:t>
            </a:r>
          </a:p>
          <a:p>
            <a:r>
              <a:rPr lang="en-US" dirty="0"/>
              <a:t>Comparable Performance</a:t>
            </a:r>
          </a:p>
          <a:p>
            <a:pPr lvl="1"/>
            <a:r>
              <a:rPr lang="en-US" dirty="0"/>
              <a:t>Classification Trees</a:t>
            </a:r>
          </a:p>
          <a:p>
            <a:pPr lvl="1"/>
            <a:r>
              <a:rPr lang="en-US" dirty="0"/>
              <a:t>Neural Network</a:t>
            </a:r>
          </a:p>
          <a:p>
            <a:r>
              <a:rPr lang="en-US" dirty="0"/>
              <a:t>Large Databases</a:t>
            </a:r>
          </a:p>
          <a:p>
            <a:pPr lvl="1"/>
            <a:r>
              <a:rPr lang="en-US" dirty="0"/>
              <a:t>High Accuracy</a:t>
            </a:r>
          </a:p>
          <a:p>
            <a:pPr lvl="1"/>
            <a:r>
              <a:rPr lang="en-US" dirty="0"/>
              <a:t>High Speed</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11</a:t>
            </a:fld>
            <a:endParaRPr lang="th-TH"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Parameter Estimation</a:t>
            </a:r>
            <a:endParaRPr lang="th-TH" dirty="0"/>
          </a:p>
        </p:txBody>
      </p:sp>
      <p:sp>
        <p:nvSpPr>
          <p:cNvPr id="3" name="ตัวยึดเนื้อหา 2"/>
          <p:cNvSpPr>
            <a:spLocks noGrp="1"/>
          </p:cNvSpPr>
          <p:nvPr>
            <p:ph idx="1"/>
          </p:nvPr>
        </p:nvSpPr>
        <p:spPr/>
        <p:txBody>
          <a:bodyPr>
            <a:normAutofit/>
          </a:bodyPr>
          <a:lstStyle/>
          <a:p>
            <a:r>
              <a:rPr lang="en-US" dirty="0"/>
              <a:t>Class Priors and Feature Probability Distributions</a:t>
            </a:r>
          </a:p>
          <a:p>
            <a:r>
              <a:rPr lang="en-US" dirty="0"/>
              <a:t>Frequently-Based Probability Estimate</a:t>
            </a:r>
          </a:p>
          <a:p>
            <a:r>
              <a:rPr lang="en-US" dirty="0"/>
              <a:t>It incorporates a small-sample correction .</a:t>
            </a:r>
          </a:p>
          <a:p>
            <a:r>
              <a:rPr lang="en-US" dirty="0"/>
              <a:t>No probability is ever set to be zero.</a:t>
            </a:r>
          </a:p>
          <a:p>
            <a:r>
              <a:rPr lang="en-US" dirty="0"/>
              <a:t>To avoid this, a small value is taken.</a:t>
            </a:r>
          </a:p>
          <a:p>
            <a:endParaRPr lang="en-US" dirty="0"/>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12</a:t>
            </a:fld>
            <a:endParaRPr lang="th-TH"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3</a:t>
            </a:r>
            <a:endParaRPr lang="th-TH" dirty="0"/>
          </a:p>
        </p:txBody>
      </p:sp>
      <p:sp>
        <p:nvSpPr>
          <p:cNvPr id="3" name="ตัวยึดเนื้อหา 2"/>
          <p:cNvSpPr>
            <a:spLocks noGrp="1"/>
          </p:cNvSpPr>
          <p:nvPr>
            <p:ph idx="1"/>
          </p:nvPr>
        </p:nvSpPr>
        <p:spPr/>
        <p:txBody>
          <a:bodyPr>
            <a:normAutofit/>
          </a:bodyPr>
          <a:lstStyle/>
          <a:p>
            <a:r>
              <a:rPr lang="en-US" dirty="0"/>
              <a:t>Total number of examples = 100</a:t>
            </a:r>
          </a:p>
          <a:p>
            <a:r>
              <a:rPr lang="en-US" dirty="0"/>
              <a:t>Number of examples of class 1 = 40</a:t>
            </a:r>
          </a:p>
          <a:p>
            <a:r>
              <a:rPr lang="en-US" dirty="0"/>
              <a:t>Number of examples of class 2 = 30</a:t>
            </a:r>
          </a:p>
          <a:p>
            <a:r>
              <a:rPr lang="en-US" dirty="0"/>
              <a:t>Number of examples of class 3 = 30</a:t>
            </a:r>
          </a:p>
          <a:p>
            <a:r>
              <a:rPr lang="en-US" dirty="0"/>
              <a:t>Prior probability of class 1 = 40/100 = 0.4</a:t>
            </a:r>
          </a:p>
          <a:p>
            <a:r>
              <a:rPr lang="en-US" dirty="0"/>
              <a:t>Prior probability of class 2 = 30/100 = 0.3</a:t>
            </a:r>
          </a:p>
          <a:p>
            <a:r>
              <a:rPr lang="en-US" dirty="0"/>
              <a:t>Prior probability of class 3 = 30/100 = 0.3</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13</a:t>
            </a:fld>
            <a:endParaRPr lang="th-TH"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3 (cont.)</a:t>
            </a:r>
            <a:endParaRPr lang="th-TH" dirty="0"/>
          </a:p>
        </p:txBody>
      </p:sp>
      <p:sp>
        <p:nvSpPr>
          <p:cNvPr id="3" name="ตัวยึดเนื้อหา 2"/>
          <p:cNvSpPr>
            <a:spLocks noGrp="1"/>
          </p:cNvSpPr>
          <p:nvPr>
            <p:ph idx="1"/>
          </p:nvPr>
        </p:nvSpPr>
        <p:spPr/>
        <p:txBody>
          <a:bodyPr>
            <a:normAutofit/>
          </a:bodyPr>
          <a:lstStyle/>
          <a:p>
            <a:r>
              <a:rPr lang="en-US" dirty="0"/>
              <a:t>Out of the 40 examples  of Class 1, if a binary feature takes 0 in 30 examples and 1 in 10 examples, then the prior probability that this feature is 0 in this class will be 30/40 = 0.75.</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14</a:t>
            </a:fld>
            <a:endParaRPr lang="th-TH"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normAutofit fontScale="90000"/>
          </a:bodyPr>
          <a:lstStyle/>
          <a:p>
            <a:r>
              <a:rPr lang="en-US" dirty="0"/>
              <a:t>Constructing a </a:t>
            </a:r>
            <a:r>
              <a:rPr lang="en-US"/>
              <a:t>Classifier from</a:t>
            </a:r>
            <a:br>
              <a:rPr lang="en-US"/>
            </a:br>
            <a:r>
              <a:rPr lang="en-US"/>
              <a:t>the Probability Model</a:t>
            </a:r>
            <a:endParaRPr lang="th-TH" dirty="0"/>
          </a:p>
        </p:txBody>
      </p:sp>
      <p:sp>
        <p:nvSpPr>
          <p:cNvPr id="3" name="ตัวยึดเนื้อหา 2"/>
          <p:cNvSpPr>
            <a:spLocks noGrp="1"/>
          </p:cNvSpPr>
          <p:nvPr>
            <p:ph idx="1"/>
          </p:nvPr>
        </p:nvSpPr>
        <p:spPr/>
        <p:txBody>
          <a:bodyPr>
            <a:normAutofit/>
          </a:bodyPr>
          <a:lstStyle/>
          <a:p>
            <a:r>
              <a:rPr lang="en-US" sz="3000" dirty="0" err="1"/>
              <a:t>Bayes</a:t>
            </a:r>
            <a:r>
              <a:rPr lang="en-US" sz="3000" dirty="0"/>
              <a:t> Probability Model and MAP Decision Rule</a:t>
            </a:r>
          </a:p>
          <a:p>
            <a:r>
              <a:rPr lang="en-US" dirty="0"/>
              <a:t>Most Probable Hypothesis</a:t>
            </a:r>
          </a:p>
          <a:p>
            <a:pPr lvl="1"/>
            <a:r>
              <a:rPr lang="en-US" dirty="0"/>
              <a:t>Maximum Posterior</a:t>
            </a:r>
          </a:p>
          <a:p>
            <a:r>
              <a:rPr lang="en-US" dirty="0"/>
              <a:t>Function “classify”</a:t>
            </a:r>
          </a:p>
          <a:p>
            <a:pPr lvl="1"/>
            <a:r>
              <a:rPr lang="en-US" dirty="0"/>
              <a:t>C: Class Variable</a:t>
            </a:r>
          </a:p>
          <a:p>
            <a:pPr lvl="1"/>
            <a:r>
              <a:rPr lang="en-US" dirty="0"/>
              <a:t>f</a:t>
            </a:r>
            <a:r>
              <a:rPr lang="en-US" baseline="-25000" dirty="0"/>
              <a:t>1</a:t>
            </a:r>
            <a:r>
              <a:rPr lang="en-US" dirty="0"/>
              <a:t>, …, f</a:t>
            </a:r>
            <a:r>
              <a:rPr lang="en-US" baseline="-25000" dirty="0"/>
              <a:t>n</a:t>
            </a:r>
            <a:r>
              <a:rPr lang="en-US" dirty="0"/>
              <a:t>: n Feature Variables</a:t>
            </a:r>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15</a:t>
            </a:fld>
            <a:endParaRPr lang="th-TH" sz="2000" dirty="0"/>
          </a:p>
        </p:txBody>
      </p:sp>
      <p:pic>
        <p:nvPicPr>
          <p:cNvPr id="8" name="Content Placeholder 7" descr="chap 4 classify.jpg"/>
          <p:cNvPicPr>
            <a:picLocks noChangeAspect="1"/>
          </p:cNvPicPr>
          <p:nvPr/>
        </p:nvPicPr>
        <p:blipFill>
          <a:blip r:embed="rId3" cstate="print"/>
          <a:stretch>
            <a:fillRect/>
          </a:stretch>
        </p:blipFill>
        <p:spPr>
          <a:xfrm>
            <a:off x="285750" y="4997921"/>
            <a:ext cx="8572500" cy="10953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Training Data Set</a:t>
            </a:r>
            <a:endParaRPr lang="th-TH" dirty="0"/>
          </a:p>
        </p:txBody>
      </p:sp>
      <p:pic>
        <p:nvPicPr>
          <p:cNvPr id="8" name="Content Placeholder 7" descr="table 4.1.jpg"/>
          <p:cNvPicPr>
            <a:picLocks noGrp="1" noChangeAspect="1"/>
          </p:cNvPicPr>
          <p:nvPr>
            <p:ph idx="1"/>
          </p:nvPr>
        </p:nvPicPr>
        <p:blipFill>
          <a:blip r:embed="rId3" cstate="print"/>
          <a:stretch>
            <a:fillRect/>
          </a:stretch>
        </p:blipFill>
        <p:spPr>
          <a:xfrm>
            <a:off x="1765935" y="1465292"/>
            <a:ext cx="5612130" cy="4411980"/>
          </a:xfrm>
        </p:spPr>
      </p:pic>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16</a:t>
            </a:fld>
            <a:endParaRPr lang="th-TH"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normAutofit fontScale="90000"/>
          </a:bodyPr>
          <a:lstStyle/>
          <a:p>
            <a:r>
              <a:rPr lang="en-US" sz="3600" dirty="0"/>
              <a:t>Cook = </a:t>
            </a:r>
            <a:r>
              <a:rPr lang="en-US" sz="3600" dirty="0" err="1"/>
              <a:t>Sita</a:t>
            </a:r>
            <a:r>
              <a:rPr lang="en-US" sz="3600" dirty="0"/>
              <a:t>; Mood = Bad; Cuisine = Continental</a:t>
            </a:r>
            <a:endParaRPr lang="th-TH" sz="3600" dirty="0"/>
          </a:p>
        </p:txBody>
      </p:sp>
      <p:sp>
        <p:nvSpPr>
          <p:cNvPr id="3" name="ตัวยึดเนื้อหา 2"/>
          <p:cNvSpPr>
            <a:spLocks noGrp="1"/>
          </p:cNvSpPr>
          <p:nvPr>
            <p:ph idx="1"/>
          </p:nvPr>
        </p:nvSpPr>
        <p:spPr/>
        <p:txBody>
          <a:bodyPr>
            <a:normAutofit/>
          </a:bodyPr>
          <a:lstStyle/>
          <a:p>
            <a:r>
              <a:rPr lang="en-US" dirty="0"/>
              <a:t>P(Cook = </a:t>
            </a:r>
            <a:r>
              <a:rPr lang="en-US" dirty="0" err="1"/>
              <a:t>Sita|Tasty</a:t>
            </a:r>
            <a:r>
              <a:rPr lang="en-US" dirty="0"/>
              <a:t> = yes) = 2/6 = 0.33</a:t>
            </a:r>
          </a:p>
          <a:p>
            <a:r>
              <a:rPr lang="en-US" dirty="0"/>
              <a:t>P(Cook = </a:t>
            </a:r>
            <a:r>
              <a:rPr lang="en-US" dirty="0" err="1"/>
              <a:t>Sita|Tasty</a:t>
            </a:r>
            <a:r>
              <a:rPr lang="en-US" dirty="0"/>
              <a:t> = no) = 0/4 = 0 </a:t>
            </a:r>
            <a:r>
              <a:rPr lang="en-US" dirty="0">
                <a:sym typeface="Symbol"/>
              </a:rPr>
              <a:t></a:t>
            </a:r>
            <a:r>
              <a:rPr lang="en-US" dirty="0"/>
              <a:t> 0.01</a:t>
            </a:r>
          </a:p>
          <a:p>
            <a:r>
              <a:rPr lang="en-US" dirty="0"/>
              <a:t>P(Mood = </a:t>
            </a:r>
            <a:r>
              <a:rPr lang="en-US" dirty="0" err="1"/>
              <a:t>Bad|Tasty</a:t>
            </a:r>
            <a:r>
              <a:rPr lang="en-US" dirty="0"/>
              <a:t> = yes) = 2/6 = 0.33</a:t>
            </a:r>
          </a:p>
          <a:p>
            <a:r>
              <a:rPr lang="en-US" dirty="0"/>
              <a:t>P(Mood = </a:t>
            </a:r>
            <a:r>
              <a:rPr lang="en-US" dirty="0" err="1"/>
              <a:t>Bad|Tasty</a:t>
            </a:r>
            <a:r>
              <a:rPr lang="en-US" dirty="0"/>
              <a:t> = no) = 3/4 = 0.75</a:t>
            </a:r>
          </a:p>
          <a:p>
            <a:r>
              <a:rPr lang="en-US" sz="3000" dirty="0"/>
              <a:t>P(Cuisine = </a:t>
            </a:r>
            <a:r>
              <a:rPr lang="en-US" sz="3000" dirty="0" err="1"/>
              <a:t>Continental|Tasty</a:t>
            </a:r>
            <a:r>
              <a:rPr lang="en-US" sz="3000" dirty="0"/>
              <a:t> = yes) = 2/6 = 0.33</a:t>
            </a:r>
          </a:p>
          <a:p>
            <a:r>
              <a:rPr lang="en-US" sz="3000" dirty="0"/>
              <a:t>P(Cuisine = </a:t>
            </a:r>
            <a:r>
              <a:rPr lang="en-US" sz="3000" dirty="0" err="1"/>
              <a:t>Continental|Tasty</a:t>
            </a:r>
            <a:r>
              <a:rPr lang="en-US" sz="3000" dirty="0"/>
              <a:t> = no) = 3/4 = 0.75</a:t>
            </a:r>
          </a:p>
          <a:p>
            <a:endParaRPr lang="en-US" sz="3000"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17</a:t>
            </a:fld>
            <a:endParaRPr lang="th-TH"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normAutofit/>
          </a:bodyPr>
          <a:lstStyle/>
          <a:p>
            <a:r>
              <a:rPr lang="en-US" sz="3200" dirty="0"/>
              <a:t>Cook = </a:t>
            </a:r>
            <a:r>
              <a:rPr lang="en-US" sz="3200" dirty="0" err="1"/>
              <a:t>Sita</a:t>
            </a:r>
            <a:r>
              <a:rPr lang="en-US" sz="3200" dirty="0"/>
              <a:t>; Mood = Bad; Cuisine = Continental (cont.)</a:t>
            </a:r>
            <a:endParaRPr lang="th-TH" sz="3200" dirty="0"/>
          </a:p>
        </p:txBody>
      </p:sp>
      <p:sp>
        <p:nvSpPr>
          <p:cNvPr id="3" name="ตัวยึดเนื้อหา 2"/>
          <p:cNvSpPr>
            <a:spLocks noGrp="1"/>
          </p:cNvSpPr>
          <p:nvPr>
            <p:ph idx="1"/>
          </p:nvPr>
        </p:nvSpPr>
        <p:spPr/>
        <p:txBody>
          <a:bodyPr>
            <a:normAutofit/>
          </a:bodyPr>
          <a:lstStyle/>
          <a:p>
            <a:r>
              <a:rPr lang="en-US" dirty="0"/>
              <a:t>P(Tasty = </a:t>
            </a:r>
            <a:r>
              <a:rPr lang="en-US" dirty="0" err="1"/>
              <a:t>yes|X</a:t>
            </a:r>
            <a:r>
              <a:rPr lang="en-US" dirty="0"/>
              <a:t>) = 0.6 </a:t>
            </a:r>
            <a:r>
              <a:rPr lang="en-US" dirty="0">
                <a:sym typeface="Symbol"/>
              </a:rPr>
              <a:t> 0.33  0.33  0.33 = 0.0216</a:t>
            </a:r>
            <a:endParaRPr lang="en-US" dirty="0"/>
          </a:p>
          <a:p>
            <a:r>
              <a:rPr lang="en-US" dirty="0"/>
              <a:t>P(Tasty = </a:t>
            </a:r>
            <a:r>
              <a:rPr lang="en-US" dirty="0" err="1"/>
              <a:t>no|X</a:t>
            </a:r>
            <a:r>
              <a:rPr lang="en-US" dirty="0"/>
              <a:t>) = 0.4 </a:t>
            </a:r>
            <a:r>
              <a:rPr lang="en-US" dirty="0">
                <a:sym typeface="Symbol"/>
              </a:rPr>
              <a:t> 0.01  0.75  0.75 = 0.00225</a:t>
            </a:r>
          </a:p>
          <a:p>
            <a:r>
              <a:rPr lang="en-US" dirty="0"/>
              <a:t>P(Tasty = </a:t>
            </a:r>
            <a:r>
              <a:rPr lang="en-US" dirty="0" err="1"/>
              <a:t>yes|X</a:t>
            </a:r>
            <a:r>
              <a:rPr lang="en-US" dirty="0"/>
              <a:t>) &gt; P(Tasty = </a:t>
            </a:r>
            <a:r>
              <a:rPr lang="en-US" dirty="0" err="1"/>
              <a:t>no|X</a:t>
            </a:r>
            <a:r>
              <a:rPr lang="en-US" dirty="0"/>
              <a:t>)</a:t>
            </a:r>
          </a:p>
          <a:p>
            <a:r>
              <a:rPr lang="en-US" dirty="0"/>
              <a:t>X is classified as belonging to the class</a:t>
            </a:r>
            <a:br>
              <a:rPr lang="en-US" dirty="0"/>
            </a:br>
            <a:r>
              <a:rPr lang="en-US" dirty="0"/>
              <a:t>Tasty = yes.</a:t>
            </a:r>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18</a:t>
            </a:fld>
            <a:endParaRPr lang="th-TH"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Bayesian Belief Network</a:t>
            </a:r>
            <a:endParaRPr lang="th-TH" dirty="0"/>
          </a:p>
        </p:txBody>
      </p:sp>
      <p:sp>
        <p:nvSpPr>
          <p:cNvPr id="3" name="ตัวยึดเนื้อหา 2"/>
          <p:cNvSpPr>
            <a:spLocks noGrp="1"/>
          </p:cNvSpPr>
          <p:nvPr>
            <p:ph idx="1"/>
          </p:nvPr>
        </p:nvSpPr>
        <p:spPr>
          <a:xfrm>
            <a:off x="457200" y="1600200"/>
            <a:ext cx="8363272" cy="4525963"/>
          </a:xfrm>
        </p:spPr>
        <p:txBody>
          <a:bodyPr>
            <a:normAutofit/>
          </a:bodyPr>
          <a:lstStyle/>
          <a:p>
            <a:r>
              <a:rPr lang="en-US" sz="2800" dirty="0"/>
              <a:t>Probabilistic Graphical Model (Directed Acyclic Graph)</a:t>
            </a:r>
          </a:p>
          <a:p>
            <a:pPr lvl="1"/>
            <a:r>
              <a:rPr lang="en-US" dirty="0"/>
              <a:t>Sets of Variables (Nodes)</a:t>
            </a:r>
          </a:p>
          <a:p>
            <a:pPr lvl="1"/>
            <a:r>
              <a:rPr lang="en-US" dirty="0"/>
              <a:t>Probabilistic Dependencies (Arcs)</a:t>
            </a:r>
          </a:p>
          <a:p>
            <a:r>
              <a:rPr lang="en-US" dirty="0"/>
              <a:t>Node A is a parent of Node B if there is an arc from A to B.</a:t>
            </a:r>
          </a:p>
          <a:p>
            <a:r>
              <a:rPr lang="en-US" dirty="0"/>
              <a:t>Parent(X</a:t>
            </a:r>
            <a:r>
              <a:rPr lang="en-US" baseline="-25000" dirty="0"/>
              <a:t>i</a:t>
            </a:r>
            <a:r>
              <a:rPr lang="en-US" dirty="0"/>
              <a:t>): Set of parent nodes of a node X</a:t>
            </a:r>
            <a:r>
              <a:rPr lang="en-US" baseline="-25000" dirty="0"/>
              <a:t>i</a:t>
            </a:r>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19</a:t>
            </a:fld>
            <a:endParaRPr lang="th-TH" sz="2000" dirty="0"/>
          </a:p>
        </p:txBody>
      </p:sp>
      <p:pic>
        <p:nvPicPr>
          <p:cNvPr id="8" name="Picture 7" descr="chap 4 bayesian.jpg"/>
          <p:cNvPicPr>
            <a:picLocks noChangeAspect="1"/>
          </p:cNvPicPr>
          <p:nvPr/>
        </p:nvPicPr>
        <p:blipFill>
          <a:blip r:embed="rId3" cstate="print"/>
          <a:stretch>
            <a:fillRect/>
          </a:stretch>
        </p:blipFill>
        <p:spPr>
          <a:xfrm>
            <a:off x="1202531" y="4941168"/>
            <a:ext cx="6738938" cy="12858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Learning Objectives</a:t>
            </a:r>
            <a:endParaRPr lang="th-TH" dirty="0"/>
          </a:p>
        </p:txBody>
      </p:sp>
      <p:sp>
        <p:nvSpPr>
          <p:cNvPr id="3" name="ตัวยึดเนื้อหา 2"/>
          <p:cNvSpPr>
            <a:spLocks noGrp="1"/>
          </p:cNvSpPr>
          <p:nvPr>
            <p:ph idx="1"/>
          </p:nvPr>
        </p:nvSpPr>
        <p:spPr/>
        <p:txBody>
          <a:bodyPr>
            <a:normAutofit/>
          </a:bodyPr>
          <a:lstStyle/>
          <a:p>
            <a:r>
              <a:rPr lang="en-US" dirty="0"/>
              <a:t>Be able to state the </a:t>
            </a:r>
            <a:r>
              <a:rPr lang="en-US" dirty="0" err="1"/>
              <a:t>Bayes</a:t>
            </a:r>
            <a:r>
              <a:rPr lang="en-US" dirty="0"/>
              <a:t> theorem</a:t>
            </a:r>
          </a:p>
          <a:p>
            <a:r>
              <a:rPr lang="en-US" dirty="0"/>
              <a:t>Be able to classify objects using naive </a:t>
            </a:r>
            <a:r>
              <a:rPr lang="en-US" dirty="0" err="1"/>
              <a:t>Bayes</a:t>
            </a:r>
            <a:r>
              <a:rPr lang="en-US" dirty="0"/>
              <a:t> classifiers</a:t>
            </a:r>
          </a:p>
          <a:p>
            <a:r>
              <a:rPr lang="en-US" dirty="0"/>
              <a:t>Be able to understand how Bayesian belief network</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2</a:t>
            </a:fld>
            <a:endParaRPr lang="th-TH"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4</a:t>
            </a:r>
            <a:endParaRPr lang="th-TH" dirty="0"/>
          </a:p>
        </p:txBody>
      </p:sp>
      <p:sp>
        <p:nvSpPr>
          <p:cNvPr id="3" name="ตัวยึดเนื้อหา 2"/>
          <p:cNvSpPr>
            <a:spLocks noGrp="1"/>
          </p:cNvSpPr>
          <p:nvPr>
            <p:ph idx="1"/>
          </p:nvPr>
        </p:nvSpPr>
        <p:spPr/>
        <p:txBody>
          <a:bodyPr>
            <a:normAutofit/>
          </a:bodyPr>
          <a:lstStyle/>
          <a:p>
            <a:pPr>
              <a:buNone/>
            </a:pPr>
            <a:r>
              <a:rPr lang="en-US" dirty="0"/>
              <a:t>	Ram is a student. He loves going to the movies. He will go to the theatre in the evening if he has money in his pocket. On the other hand, if it rains, he will not go the theatre. When Ram does not go to the movies, he stays home and watches the television. He also dedicates some time to his studies.</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20</a:t>
            </a:fld>
            <a:endParaRPr lang="th-TH"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The variables involved are</a:t>
            </a:r>
            <a:endParaRPr lang="th-TH" dirty="0"/>
          </a:p>
        </p:txBody>
      </p:sp>
      <p:sp>
        <p:nvSpPr>
          <p:cNvPr id="3" name="ตัวยึดเนื้อหา 2"/>
          <p:cNvSpPr>
            <a:spLocks noGrp="1"/>
          </p:cNvSpPr>
          <p:nvPr>
            <p:ph idx="1"/>
          </p:nvPr>
        </p:nvSpPr>
        <p:spPr/>
        <p:txBody>
          <a:bodyPr>
            <a:normAutofit/>
          </a:bodyPr>
          <a:lstStyle/>
          <a:p>
            <a:r>
              <a:rPr lang="en-US" dirty="0"/>
              <a:t>M: Money in Ram’s Pocket</a:t>
            </a:r>
          </a:p>
          <a:p>
            <a:r>
              <a:rPr lang="en-US" dirty="0"/>
              <a:t>R: Rain</a:t>
            </a:r>
          </a:p>
          <a:p>
            <a:r>
              <a:rPr lang="en-US" dirty="0"/>
              <a:t>S: Ram Studies</a:t>
            </a:r>
          </a:p>
          <a:p>
            <a:r>
              <a:rPr lang="en-US" dirty="0"/>
              <a:t>T: Ram watches television.</a:t>
            </a:r>
          </a:p>
          <a:p>
            <a:r>
              <a:rPr lang="en-US" dirty="0"/>
              <a:t>G: Ram goes to the movies.</a:t>
            </a:r>
          </a:p>
          <a:p>
            <a:r>
              <a:rPr lang="en-US" dirty="0"/>
              <a:t>M and R are not influenced by any factor.</a:t>
            </a:r>
          </a:p>
          <a:p>
            <a:r>
              <a:rPr lang="en-US" dirty="0"/>
              <a:t>S and T are influenced by G.</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21</a:t>
            </a:fld>
            <a:endParaRPr lang="th-TH"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figure 4.1.jpg"/>
          <p:cNvPicPr>
            <a:picLocks noGrp="1" noChangeAspect="1"/>
          </p:cNvPicPr>
          <p:nvPr>
            <p:ph idx="1"/>
          </p:nvPr>
        </p:nvPicPr>
        <p:blipFill>
          <a:blip r:embed="rId3" cstate="print"/>
          <a:stretch>
            <a:fillRect/>
          </a:stretch>
        </p:blipFill>
        <p:spPr>
          <a:xfrm>
            <a:off x="795338" y="1368127"/>
            <a:ext cx="7553325" cy="5229225"/>
          </a:xfrm>
        </p:spPr>
      </p:pic>
      <p:sp>
        <p:nvSpPr>
          <p:cNvPr id="2" name="ชื่อเรื่อง 1"/>
          <p:cNvSpPr>
            <a:spLocks noGrp="1"/>
          </p:cNvSpPr>
          <p:nvPr>
            <p:ph type="title"/>
          </p:nvPr>
        </p:nvSpPr>
        <p:spPr/>
        <p:txBody>
          <a:bodyPr>
            <a:normAutofit fontScale="90000"/>
          </a:bodyPr>
          <a:lstStyle/>
          <a:p>
            <a:r>
              <a:rPr lang="en-US" dirty="0"/>
              <a:t>Belief Network of </a:t>
            </a:r>
            <a:br>
              <a:rPr lang="en-US" dirty="0"/>
            </a:br>
            <a:r>
              <a:rPr lang="en-US" dirty="0"/>
              <a:t>How Ram Spends an Evening</a:t>
            </a:r>
            <a:endParaRPr lang="th-TH"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22</a:t>
            </a:fld>
            <a:endParaRPr lang="th-TH"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4 (cont.)</a:t>
            </a:r>
            <a:endParaRPr lang="th-TH" dirty="0"/>
          </a:p>
        </p:txBody>
      </p:sp>
      <p:sp>
        <p:nvSpPr>
          <p:cNvPr id="3" name="ตัวยึดเนื้อหา 2"/>
          <p:cNvSpPr>
            <a:spLocks noGrp="1"/>
          </p:cNvSpPr>
          <p:nvPr>
            <p:ph idx="1"/>
          </p:nvPr>
        </p:nvSpPr>
        <p:spPr/>
        <p:txBody>
          <a:bodyPr>
            <a:normAutofit/>
          </a:bodyPr>
          <a:lstStyle/>
          <a:p>
            <a:r>
              <a:rPr lang="en-US" sz="3000" dirty="0"/>
              <a:t>Let </a:t>
            </a:r>
            <a:r>
              <a:rPr lang="en-US" sz="3000" dirty="0">
                <a:sym typeface="Symbol"/>
              </a:rPr>
              <a:t></a:t>
            </a:r>
            <a:r>
              <a:rPr lang="en-US" sz="3000" dirty="0"/>
              <a:t>A stand for negation of the preposition A.</a:t>
            </a:r>
          </a:p>
          <a:p>
            <a:r>
              <a:rPr lang="en-US" dirty="0"/>
              <a:t>The probability that it does not rain, Ram does not have money, Ram goes to the movies and Ram does not watch television</a:t>
            </a:r>
          </a:p>
          <a:p>
            <a:pPr lvl="1"/>
            <a:r>
              <a:rPr lang="en-US" dirty="0"/>
              <a:t>P(</a:t>
            </a:r>
            <a:r>
              <a:rPr lang="en-US" dirty="0">
                <a:sym typeface="Symbol"/>
              </a:rPr>
              <a:t>R, M, G, T</a:t>
            </a:r>
            <a:r>
              <a:rPr lang="en-US" dirty="0"/>
              <a:t>)</a:t>
            </a:r>
          </a:p>
          <a:p>
            <a:pPr lvl="1"/>
            <a:r>
              <a:rPr lang="en-US" dirty="0"/>
              <a:t>P(</a:t>
            </a:r>
            <a:r>
              <a:rPr lang="en-US" dirty="0">
                <a:sym typeface="Symbol"/>
              </a:rPr>
              <a:t>R</a:t>
            </a:r>
            <a:r>
              <a:rPr lang="en-US" dirty="0"/>
              <a:t>) </a:t>
            </a:r>
            <a:r>
              <a:rPr lang="en-US" dirty="0">
                <a:sym typeface="Symbol"/>
              </a:rPr>
              <a:t> </a:t>
            </a:r>
            <a:r>
              <a:rPr lang="en-US" dirty="0"/>
              <a:t>P(</a:t>
            </a:r>
            <a:r>
              <a:rPr lang="en-US" dirty="0">
                <a:sym typeface="Symbol"/>
              </a:rPr>
              <a:t>M</a:t>
            </a:r>
            <a:r>
              <a:rPr lang="en-US" dirty="0"/>
              <a:t>) </a:t>
            </a:r>
            <a:r>
              <a:rPr lang="en-US" dirty="0">
                <a:sym typeface="Symbol"/>
              </a:rPr>
              <a:t> </a:t>
            </a:r>
            <a:r>
              <a:rPr lang="en-US" dirty="0"/>
              <a:t>P(G|</a:t>
            </a:r>
            <a:r>
              <a:rPr lang="en-US" dirty="0">
                <a:sym typeface="Symbol"/>
              </a:rPr>
              <a:t>R and M</a:t>
            </a:r>
            <a:r>
              <a:rPr lang="en-US" dirty="0"/>
              <a:t>) </a:t>
            </a:r>
            <a:r>
              <a:rPr lang="en-US" dirty="0">
                <a:sym typeface="Symbol"/>
              </a:rPr>
              <a:t> </a:t>
            </a:r>
            <a:r>
              <a:rPr lang="en-US" dirty="0"/>
              <a:t>P(</a:t>
            </a:r>
            <a:r>
              <a:rPr lang="en-US" dirty="0">
                <a:sym typeface="Symbol"/>
              </a:rPr>
              <a:t>T|G</a:t>
            </a:r>
            <a:r>
              <a:rPr lang="en-US" dirty="0"/>
              <a:t>)</a:t>
            </a:r>
          </a:p>
          <a:p>
            <a:pPr lvl="1"/>
            <a:r>
              <a:rPr lang="en-US" dirty="0"/>
              <a:t>0.7</a:t>
            </a:r>
            <a:r>
              <a:rPr lang="en-US" dirty="0">
                <a:sym typeface="Symbol"/>
              </a:rPr>
              <a:t>  0.4  0.1  1.0 = 0.028</a:t>
            </a:r>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23</a:t>
            </a:fld>
            <a:endParaRPr lang="th-TH"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Reference</a:t>
            </a:r>
            <a:endParaRPr lang="th-TH" dirty="0"/>
          </a:p>
        </p:txBody>
      </p:sp>
      <p:sp>
        <p:nvSpPr>
          <p:cNvPr id="3" name="ตัวยึดเนื้อหา 2"/>
          <p:cNvSpPr>
            <a:spLocks noGrp="1"/>
          </p:cNvSpPr>
          <p:nvPr>
            <p:ph idx="1"/>
          </p:nvPr>
        </p:nvSpPr>
        <p:spPr/>
        <p:txBody>
          <a:bodyPr/>
          <a:lstStyle/>
          <a:p>
            <a:r>
              <a:rPr lang="en-US" dirty="0" err="1"/>
              <a:t>Murty</a:t>
            </a:r>
            <a:r>
              <a:rPr lang="en-US" dirty="0"/>
              <a:t>, M. N., Devi, V. S.: Pattern Recognition: An Algorithmic Approach (Undergraduate Topics in Computer Science). </a:t>
            </a:r>
            <a:r>
              <a:rPr lang="en-US"/>
              <a:t>Springer (2012)</a:t>
            </a:r>
            <a:endParaRPr lang="th-TH" dirty="0"/>
          </a:p>
        </p:txBody>
      </p:sp>
      <p:sp>
        <p:nvSpPr>
          <p:cNvPr id="4" name="ตัวยึดท้ายกระดาษ 3"/>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5" name="ตัวยึดหมายเลขภาพนิ่ง 4"/>
          <p:cNvSpPr>
            <a:spLocks noGrp="1"/>
          </p:cNvSpPr>
          <p:nvPr>
            <p:ph type="sldNum" sz="quarter" idx="12"/>
          </p:nvPr>
        </p:nvSpPr>
        <p:spPr/>
        <p:txBody>
          <a:bodyPr/>
          <a:lstStyle/>
          <a:p>
            <a:fld id="{61DCBBE1-314B-45E7-A14D-E54A756E973C}" type="slidenum">
              <a:rPr lang="th-TH" sz="2000" smtClean="0"/>
              <a:pPr/>
              <a:t>24</a:t>
            </a:fld>
            <a:endParaRPr lang="th-TH"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err="1"/>
              <a:t>Bayes</a:t>
            </a:r>
            <a:r>
              <a:rPr lang="en-US" dirty="0"/>
              <a:t> Classifier</a:t>
            </a:r>
            <a:endParaRPr lang="th-TH" dirty="0"/>
          </a:p>
        </p:txBody>
      </p:sp>
      <p:sp>
        <p:nvSpPr>
          <p:cNvPr id="3" name="ตัวยึดเนื้อหา 2"/>
          <p:cNvSpPr>
            <a:spLocks noGrp="1"/>
          </p:cNvSpPr>
          <p:nvPr>
            <p:ph idx="1"/>
          </p:nvPr>
        </p:nvSpPr>
        <p:spPr/>
        <p:txBody>
          <a:bodyPr>
            <a:normAutofit/>
          </a:bodyPr>
          <a:lstStyle/>
          <a:p>
            <a:r>
              <a:rPr lang="en-US" dirty="0"/>
              <a:t>Simple Probabilistic Classifier</a:t>
            </a:r>
          </a:p>
          <a:p>
            <a:r>
              <a:rPr lang="en-US" dirty="0"/>
              <a:t>Optimal Classifier</a:t>
            </a:r>
          </a:p>
          <a:p>
            <a:pPr lvl="1"/>
            <a:r>
              <a:rPr lang="en-US" dirty="0"/>
              <a:t>It minimises the average probability of error.</a:t>
            </a:r>
          </a:p>
          <a:p>
            <a:r>
              <a:rPr lang="en-US" dirty="0"/>
              <a:t>Assumption</a:t>
            </a:r>
          </a:p>
          <a:p>
            <a:pPr lvl="1"/>
            <a:r>
              <a:rPr lang="en-US" dirty="0"/>
              <a:t>Information about classes is in the form of prior probabilities.</a:t>
            </a:r>
          </a:p>
          <a:p>
            <a:pPr lvl="1"/>
            <a:r>
              <a:rPr lang="en-US" dirty="0"/>
              <a:t>Distributions of patterns in the class are known.</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3</a:t>
            </a:fld>
            <a:endParaRPr lang="th-TH"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err="1"/>
              <a:t>Bayes</a:t>
            </a:r>
            <a:r>
              <a:rPr lang="en-US" dirty="0"/>
              <a:t> Classifier (cont.)</a:t>
            </a:r>
            <a:endParaRPr lang="th-TH" dirty="0"/>
          </a:p>
        </p:txBody>
      </p:sp>
      <p:sp>
        <p:nvSpPr>
          <p:cNvPr id="3" name="ตัวยึดเนื้อหา 2"/>
          <p:cNvSpPr>
            <a:spLocks noGrp="1"/>
          </p:cNvSpPr>
          <p:nvPr>
            <p:ph idx="1"/>
          </p:nvPr>
        </p:nvSpPr>
        <p:spPr/>
        <p:txBody>
          <a:bodyPr>
            <a:normAutofit/>
          </a:bodyPr>
          <a:lstStyle/>
          <a:p>
            <a:r>
              <a:rPr lang="en-US" dirty="0"/>
              <a:t>It employs the posterior probabilities to assign the class label to a test pattern.</a:t>
            </a:r>
          </a:p>
          <a:p>
            <a:r>
              <a:rPr lang="en-US" dirty="0"/>
              <a:t>A pattern is assigned the label of the class that has the maximum posterior probability.</a:t>
            </a:r>
          </a:p>
          <a:p>
            <a:r>
              <a:rPr lang="en-US" dirty="0" err="1"/>
              <a:t>Bayes</a:t>
            </a:r>
            <a:r>
              <a:rPr lang="en-US" dirty="0"/>
              <a:t> theorem converts the prior probability into posterior probability based on the pattern to be classified.</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4</a:t>
            </a:fld>
            <a:endParaRPr lang="th-TH"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err="1"/>
              <a:t>Bayes</a:t>
            </a:r>
            <a:r>
              <a:rPr lang="en-US" dirty="0"/>
              <a:t> Theorem</a:t>
            </a:r>
            <a:endParaRPr lang="th-TH" dirty="0"/>
          </a:p>
        </p:txBody>
      </p:sp>
      <p:sp>
        <p:nvSpPr>
          <p:cNvPr id="3" name="ตัวยึดเนื้อหา 2"/>
          <p:cNvSpPr>
            <a:spLocks noGrp="1"/>
          </p:cNvSpPr>
          <p:nvPr>
            <p:ph idx="1"/>
          </p:nvPr>
        </p:nvSpPr>
        <p:spPr/>
        <p:txBody>
          <a:bodyPr>
            <a:normAutofit/>
          </a:bodyPr>
          <a:lstStyle/>
          <a:p>
            <a:r>
              <a:rPr lang="en-US" dirty="0"/>
              <a:t>X: Pattern whose class label is unknown</a:t>
            </a:r>
          </a:p>
          <a:p>
            <a:r>
              <a:rPr lang="en-US" dirty="0"/>
              <a:t>H</a:t>
            </a:r>
            <a:r>
              <a:rPr lang="en-US" baseline="-25000" dirty="0"/>
              <a:t>i</a:t>
            </a:r>
            <a:r>
              <a:rPr lang="en-US" dirty="0"/>
              <a:t>: Hypothesis that X belongs to class </a:t>
            </a:r>
            <a:r>
              <a:rPr lang="en-US" dirty="0" err="1"/>
              <a:t>C</a:t>
            </a:r>
            <a:r>
              <a:rPr lang="en-US" baseline="-25000" dirty="0" err="1"/>
              <a:t>i</a:t>
            </a:r>
            <a:endParaRPr lang="en-US" baseline="-25000" dirty="0"/>
          </a:p>
          <a:p>
            <a:r>
              <a:rPr lang="en-US" dirty="0"/>
              <a:t>P(H</a:t>
            </a:r>
            <a:r>
              <a:rPr lang="en-US" baseline="-25000" dirty="0"/>
              <a:t>i</a:t>
            </a:r>
            <a:r>
              <a:rPr lang="en-US" dirty="0"/>
              <a:t>): Prior probability of H</a:t>
            </a:r>
            <a:r>
              <a:rPr lang="en-US" baseline="-25000" dirty="0"/>
              <a:t>i</a:t>
            </a:r>
            <a:endParaRPr lang="en-US" dirty="0"/>
          </a:p>
          <a:p>
            <a:pPr lvl="1"/>
            <a:r>
              <a:rPr lang="en-US" dirty="0"/>
              <a:t>Known</a:t>
            </a:r>
          </a:p>
          <a:p>
            <a:pPr lvl="1"/>
            <a:r>
              <a:rPr lang="en-US" dirty="0"/>
              <a:t>Obtained before observing X</a:t>
            </a:r>
          </a:p>
          <a:p>
            <a:r>
              <a:rPr lang="en-US" dirty="0"/>
              <a:t>P(H</a:t>
            </a:r>
            <a:r>
              <a:rPr lang="en-US" baseline="-25000" dirty="0"/>
              <a:t>i</a:t>
            </a:r>
            <a:r>
              <a:rPr lang="en-US" dirty="0"/>
              <a:t> |X): Posterior probability of H</a:t>
            </a:r>
            <a:r>
              <a:rPr lang="en-US" baseline="-25000" dirty="0"/>
              <a:t>i</a:t>
            </a:r>
            <a:r>
              <a:rPr lang="en-US" dirty="0"/>
              <a:t> conditioned on X</a:t>
            </a:r>
          </a:p>
          <a:p>
            <a:r>
              <a:rPr lang="en-US" dirty="0"/>
              <a:t>P(H</a:t>
            </a:r>
            <a:r>
              <a:rPr lang="en-US" baseline="-25000" dirty="0"/>
              <a:t>i</a:t>
            </a:r>
            <a:r>
              <a:rPr lang="en-US" dirty="0"/>
              <a:t> |X) = P(</a:t>
            </a:r>
            <a:r>
              <a:rPr lang="en-US" dirty="0" err="1"/>
              <a:t>X|H</a:t>
            </a:r>
            <a:r>
              <a:rPr lang="en-US" baseline="-25000" dirty="0" err="1"/>
              <a:t>i</a:t>
            </a:r>
            <a:r>
              <a:rPr lang="en-US" dirty="0"/>
              <a:t>) </a:t>
            </a:r>
            <a:r>
              <a:rPr lang="en-US" dirty="0">
                <a:sym typeface="Symbol"/>
              </a:rPr>
              <a:t> </a:t>
            </a:r>
            <a:r>
              <a:rPr lang="en-US" dirty="0"/>
              <a:t>P(H</a:t>
            </a:r>
            <a:r>
              <a:rPr lang="en-US" baseline="-25000" dirty="0"/>
              <a:t>i</a:t>
            </a:r>
            <a:r>
              <a:rPr lang="en-US" dirty="0"/>
              <a:t>) / P(X)</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5</a:t>
            </a:fld>
            <a:endParaRPr lang="th-TH"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1</a:t>
            </a:r>
            <a:endParaRPr lang="th-TH" dirty="0"/>
          </a:p>
        </p:txBody>
      </p:sp>
      <p:sp>
        <p:nvSpPr>
          <p:cNvPr id="3" name="ตัวยึดเนื้อหา 2"/>
          <p:cNvSpPr>
            <a:spLocks noGrp="1"/>
          </p:cNvSpPr>
          <p:nvPr>
            <p:ph idx="1"/>
          </p:nvPr>
        </p:nvSpPr>
        <p:spPr/>
        <p:txBody>
          <a:bodyPr>
            <a:normAutofit/>
          </a:bodyPr>
          <a:lstStyle/>
          <a:p>
            <a:r>
              <a:rPr lang="en-US" dirty="0"/>
              <a:t>In a coffee shop, 99% of the customers prefer coffee.</a:t>
            </a:r>
          </a:p>
          <a:p>
            <a:r>
              <a:rPr lang="en-US" dirty="0"/>
              <a:t>The remaining 1% prefer tea.</a:t>
            </a:r>
          </a:p>
          <a:p>
            <a:r>
              <a:rPr lang="en-US" dirty="0"/>
              <a:t>P(coffee drinker) = 0.99</a:t>
            </a:r>
          </a:p>
          <a:p>
            <a:r>
              <a:rPr lang="en-US" dirty="0"/>
              <a:t>P(tea drinker) = 0.01</a:t>
            </a:r>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6</a:t>
            </a:fld>
            <a:endParaRPr lang="th-TH"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1 (cont.)</a:t>
            </a:r>
            <a:endParaRPr lang="th-TH" dirty="0"/>
          </a:p>
        </p:txBody>
      </p:sp>
      <p:sp>
        <p:nvSpPr>
          <p:cNvPr id="3" name="ตัวยึดเนื้อหา 2"/>
          <p:cNvSpPr>
            <a:spLocks noGrp="1"/>
          </p:cNvSpPr>
          <p:nvPr>
            <p:ph idx="1"/>
          </p:nvPr>
        </p:nvSpPr>
        <p:spPr/>
        <p:txBody>
          <a:bodyPr>
            <a:normAutofit/>
          </a:bodyPr>
          <a:lstStyle/>
          <a:p>
            <a:r>
              <a:rPr lang="en-US" dirty="0"/>
              <a:t>In the absence of any other information, we can classify any customer as a coffee drinker and the probability of error is only 0.01.</a:t>
            </a:r>
          </a:p>
          <a:p>
            <a:r>
              <a:rPr lang="en-US" dirty="0"/>
              <a:t>This is because we are classifying a tea drinker also as a coffee drinker.</a:t>
            </a:r>
          </a:p>
          <a:p>
            <a:endParaRPr lang="en-US" dirty="0"/>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7</a:t>
            </a:fld>
            <a:endParaRPr lang="th-TH"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2</a:t>
            </a:r>
            <a:endParaRPr lang="th-TH" dirty="0"/>
          </a:p>
        </p:txBody>
      </p:sp>
      <p:sp>
        <p:nvSpPr>
          <p:cNvPr id="3" name="ตัวยึดเนื้อหา 2"/>
          <p:cNvSpPr>
            <a:spLocks noGrp="1"/>
          </p:cNvSpPr>
          <p:nvPr>
            <p:ph idx="1"/>
          </p:nvPr>
        </p:nvSpPr>
        <p:spPr/>
        <p:txBody>
          <a:bodyPr>
            <a:normAutofit/>
          </a:bodyPr>
          <a:lstStyle/>
          <a:p>
            <a:r>
              <a:rPr lang="en-US" dirty="0"/>
              <a:t>The prior probability of H that a road is wet is P(H) = 0.3.</a:t>
            </a:r>
          </a:p>
          <a:p>
            <a:r>
              <a:rPr lang="en-US" dirty="0"/>
              <a:t>The probability that  a road is not wet is 0.7.</a:t>
            </a:r>
          </a:p>
          <a:p>
            <a:r>
              <a:rPr lang="en-US" dirty="0"/>
              <a:t>If we use only this information, then it is good to decide that a road is not wet.</a:t>
            </a:r>
          </a:p>
          <a:p>
            <a:r>
              <a:rPr lang="en-US" dirty="0"/>
              <a:t>The corresponding probability of error is 0.3.</a:t>
            </a:r>
          </a:p>
          <a:p>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8</a:t>
            </a:fld>
            <a:endParaRPr lang="th-TH"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dirty="0"/>
              <a:t>Example 2 (cont.)</a:t>
            </a:r>
            <a:endParaRPr lang="th-TH" dirty="0"/>
          </a:p>
        </p:txBody>
      </p:sp>
      <p:sp>
        <p:nvSpPr>
          <p:cNvPr id="3" name="ตัวยึดเนื้อหา 2"/>
          <p:cNvSpPr>
            <a:spLocks noGrp="1"/>
          </p:cNvSpPr>
          <p:nvPr>
            <p:ph idx="1"/>
          </p:nvPr>
        </p:nvSpPr>
        <p:spPr/>
        <p:txBody>
          <a:bodyPr>
            <a:normAutofit lnSpcReduction="10000"/>
          </a:bodyPr>
          <a:lstStyle/>
          <a:p>
            <a:r>
              <a:rPr lang="en-US" dirty="0"/>
              <a:t>Probability of rain, P(X), is 0.3.</a:t>
            </a:r>
          </a:p>
          <a:p>
            <a:r>
              <a:rPr lang="en-US" dirty="0"/>
              <a:t>If it rains, we need to calculate the posterior probability that the roads are wet, i.e., P(H|X).</a:t>
            </a:r>
          </a:p>
          <a:p>
            <a:r>
              <a:rPr lang="en-US" dirty="0"/>
              <a:t>If 90% of the time when the roads are wet, it is because it has rained.</a:t>
            </a:r>
          </a:p>
          <a:p>
            <a:pPr lvl="1"/>
            <a:r>
              <a:rPr lang="en-US" dirty="0"/>
              <a:t>P(X|H)</a:t>
            </a:r>
          </a:p>
          <a:p>
            <a:pPr lvl="1"/>
            <a:r>
              <a:rPr lang="en-US" dirty="0"/>
              <a:t>P(it has rained | roads are wet)</a:t>
            </a:r>
          </a:p>
          <a:p>
            <a:r>
              <a:rPr lang="en-US" dirty="0"/>
              <a:t>P(road is </a:t>
            </a:r>
            <a:r>
              <a:rPr lang="en-US" dirty="0" err="1"/>
              <a:t>wet|it</a:t>
            </a:r>
            <a:r>
              <a:rPr lang="en-US" dirty="0"/>
              <a:t> has rained) = </a:t>
            </a:r>
            <a:br>
              <a:rPr lang="en-US" dirty="0"/>
            </a:br>
            <a:r>
              <a:rPr lang="en-US" dirty="0"/>
              <a:t>P(X|H)</a:t>
            </a:r>
            <a:r>
              <a:rPr lang="en-US" dirty="0">
                <a:sym typeface="Symbol"/>
              </a:rPr>
              <a:t>P(H) / P(X) = 0.90.3 / 0.3 = 0.9</a:t>
            </a:r>
            <a:endParaRPr lang="en-US" dirty="0"/>
          </a:p>
        </p:txBody>
      </p:sp>
      <p:sp>
        <p:nvSpPr>
          <p:cNvPr id="6" name="ตัวยึดท้ายกระดาษ 5"/>
          <p:cNvSpPr>
            <a:spLocks noGrp="1"/>
          </p:cNvSpPr>
          <p:nvPr>
            <p:ph type="ftr" sz="quarter" idx="11"/>
          </p:nvPr>
        </p:nvSpPr>
        <p:spPr>
          <a:xfrm>
            <a:off x="467544" y="6356350"/>
            <a:ext cx="8208912" cy="365125"/>
          </a:xfrm>
        </p:spPr>
        <p:txBody>
          <a:bodyPr/>
          <a:lstStyle/>
          <a:p>
            <a:r>
              <a:rPr lang="en-US" sz="1400" dirty="0"/>
              <a:t>204453: Pattern Recognition</a:t>
            </a:r>
            <a:endParaRPr lang="th-TH" sz="1400" dirty="0"/>
          </a:p>
        </p:txBody>
      </p:sp>
      <p:sp>
        <p:nvSpPr>
          <p:cNvPr id="7" name="ตัวยึดหมายเลขภาพนิ่ง 6"/>
          <p:cNvSpPr>
            <a:spLocks noGrp="1"/>
          </p:cNvSpPr>
          <p:nvPr>
            <p:ph type="sldNum" sz="quarter" idx="12"/>
          </p:nvPr>
        </p:nvSpPr>
        <p:spPr/>
        <p:txBody>
          <a:bodyPr/>
          <a:lstStyle/>
          <a:p>
            <a:fld id="{61DCBBE1-314B-45E7-A14D-E54A756E973C}" type="slidenum">
              <a:rPr lang="th-TH" sz="2000" smtClean="0"/>
              <a:pPr/>
              <a:t>9</a:t>
            </a:fld>
            <a:endParaRPr lang="th-TH" sz="2000" dirty="0"/>
          </a:p>
        </p:txBody>
      </p:sp>
    </p:spTree>
  </p:cSld>
  <p:clrMapOvr>
    <a:masterClrMapping/>
  </p:clrMapOvr>
</p:sld>
</file>

<file path=ppt/theme/theme1.xml><?xml version="1.0" encoding="utf-8"?>
<a:theme xmlns:a="http://schemas.openxmlformats.org/drawingml/2006/main" name="ชุดรูปแบบของ Office">
  <a:themeElements>
    <a:clrScheme name="สำนักงา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สำนักงา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สำนักงา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15525</TotalTime>
  <Words>1308</Words>
  <Application>Microsoft Office PowerPoint</Application>
  <PresentationFormat>On-screen Show (4:3)</PresentationFormat>
  <Paragraphs>170</Paragraphs>
  <Slides>24</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ชุดรูปแบบของ Office</vt:lpstr>
      <vt:lpstr>Pattern Recognition Chapter 4: Bayes Classifier</vt:lpstr>
      <vt:lpstr>Learning Objectives</vt:lpstr>
      <vt:lpstr>Bayes Classifier</vt:lpstr>
      <vt:lpstr>Bayes Classifier (cont.)</vt:lpstr>
      <vt:lpstr>Bayes Theorem</vt:lpstr>
      <vt:lpstr>Example 1</vt:lpstr>
      <vt:lpstr>Example 1 (cont.)</vt:lpstr>
      <vt:lpstr>Example 2</vt:lpstr>
      <vt:lpstr>Example 2 (cont.)</vt:lpstr>
      <vt:lpstr>Example 2 (cont.)</vt:lpstr>
      <vt:lpstr>Classification Using Naive Bayes Classifier</vt:lpstr>
      <vt:lpstr>Parameter Estimation</vt:lpstr>
      <vt:lpstr>Example 3</vt:lpstr>
      <vt:lpstr>Example 3 (cont.)</vt:lpstr>
      <vt:lpstr>Constructing a Classifier from the Probability Model</vt:lpstr>
      <vt:lpstr>Example Training Data Set</vt:lpstr>
      <vt:lpstr>Cook = Sita; Mood = Bad; Cuisine = Continental</vt:lpstr>
      <vt:lpstr>Cook = Sita; Mood = Bad; Cuisine = Continental (cont.)</vt:lpstr>
      <vt:lpstr>Bayesian Belief Network</vt:lpstr>
      <vt:lpstr>Example 4</vt:lpstr>
      <vt:lpstr>The variables involved are</vt:lpstr>
      <vt:lpstr>Belief Network of  How Ram Spends an Evening</vt:lpstr>
      <vt:lpstr>Example 4 (cont.)</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Pattern Recognition Chapter 4: Bayes Classifier</dc:title>
  <dc:creator>Chumphol Bunkhumpornpat</dc:creator>
  <cp:lastModifiedBy>C B</cp:lastModifiedBy>
  <cp:revision>1101</cp:revision>
  <cp:lastPrinted>2023-07-06T07:23:20Z</cp:lastPrinted>
  <dcterms:created xsi:type="dcterms:W3CDTF">2012-04-29T10:21:48Z</dcterms:created>
  <dcterms:modified xsi:type="dcterms:W3CDTF">2023-07-23T06:32:44Z</dcterms:modified>
</cp:coreProperties>
</file>